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69" r:id="rId4"/>
    <p:sldId id="261" r:id="rId5"/>
    <p:sldId id="262" r:id="rId6"/>
    <p:sldId id="259" r:id="rId7"/>
    <p:sldId id="260" r:id="rId8"/>
    <p:sldId id="263" r:id="rId9"/>
    <p:sldId id="264" r:id="rId10"/>
    <p:sldId id="265" r:id="rId11"/>
    <p:sldId id="266" r:id="rId12"/>
    <p:sldId id="270"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14.03.2014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14.03.2014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14.03.2014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14.03.2014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14.03.2014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14.03.2014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14.03.2014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14.03.2014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37360" y="1714488"/>
            <a:ext cx="7406640" cy="1472184"/>
          </a:xfrm>
        </p:spPr>
        <p:txBody>
          <a:bodyPr/>
          <a:lstStyle/>
          <a:p>
            <a:r>
              <a:rPr lang="en-US" dirty="0" smtClean="0"/>
              <a:t> </a:t>
            </a:r>
            <a:r>
              <a:rPr lang="en-US" dirty="0" smtClean="0"/>
              <a:t>"Journey to the </a:t>
            </a:r>
            <a:r>
              <a:rPr lang="en-US" dirty="0" smtClean="0"/>
              <a:t>country of the language </a:t>
            </a:r>
            <a:r>
              <a:rPr lang="en-US" dirty="0" smtClean="0"/>
              <a:t>we</a:t>
            </a:r>
            <a:r>
              <a:rPr lang="en-US" dirty="0" smtClean="0"/>
              <a:t> study"</a:t>
            </a:r>
            <a:endParaRPr lang="ru-RU" dirty="0"/>
          </a:p>
        </p:txBody>
      </p:sp>
      <p:sp>
        <p:nvSpPr>
          <p:cNvPr id="3" name="Подзаголовок 2"/>
          <p:cNvSpPr>
            <a:spLocks noGrp="1"/>
          </p:cNvSpPr>
          <p:nvPr>
            <p:ph type="subTitle" idx="1"/>
          </p:nvPr>
        </p:nvSpPr>
        <p:spPr>
          <a:xfrm>
            <a:off x="1737360" y="5105400"/>
            <a:ext cx="7406640" cy="1752600"/>
          </a:xfrm>
        </p:spPr>
        <p:txBody>
          <a:bodyPr/>
          <a:lstStyle/>
          <a:p>
            <a:r>
              <a:rPr lang="en-US" dirty="0" smtClean="0"/>
              <a:t>Prepared </a:t>
            </a:r>
            <a:r>
              <a:rPr lang="en-US" smtClean="0"/>
              <a:t>by the pupil of 6g </a:t>
            </a:r>
            <a:r>
              <a:rPr lang="en-US" dirty="0" smtClean="0"/>
              <a:t>class</a:t>
            </a:r>
          </a:p>
          <a:p>
            <a:r>
              <a:rPr lang="en-US" dirty="0" smtClean="0"/>
              <a:t> Kharitonova Tory</a:t>
            </a:r>
            <a:endParaRPr lang="ru-RU"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Traditions</a:t>
            </a:r>
            <a:br>
              <a:rPr lang="en-US" dirty="0" smtClean="0"/>
            </a:br>
            <a:endParaRPr lang="ru-RU" dirty="0"/>
          </a:p>
        </p:txBody>
      </p:sp>
      <p:sp>
        <p:nvSpPr>
          <p:cNvPr id="3" name="Содержимое 2"/>
          <p:cNvSpPr>
            <a:spLocks noGrp="1"/>
          </p:cNvSpPr>
          <p:nvPr>
            <p:ph idx="1"/>
          </p:nvPr>
        </p:nvSpPr>
        <p:spPr>
          <a:xfrm>
            <a:off x="1000100" y="928670"/>
            <a:ext cx="7855270" cy="5214974"/>
          </a:xfrm>
        </p:spPr>
        <p:txBody>
          <a:bodyPr>
            <a:normAutofit lnSpcReduction="10000"/>
          </a:bodyPr>
          <a:lstStyle/>
          <a:p>
            <a:r>
              <a:rPr lang="en-US" sz="1600" dirty="0" smtClean="0">
                <a:latin typeface="Times New Roman" pitchFamily="18" charset="0"/>
                <a:cs typeface="Times New Roman" pitchFamily="18" charset="0"/>
              </a:rPr>
              <a:t>Funny face</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This competition includes the ability to «rubber person». Opponents put on a horse collar and pretending the most ugly grimaces, they can. Of course, this requires some talent, but we must not underestimate the power of beer and degree toothless. Sometimes participate in this contest and celebrities, which adds to the popularity of the show.</a:t>
            </a:r>
          </a:p>
          <a:p>
            <a:r>
              <a:rPr lang="en-US" sz="1600" dirty="0" smtClean="0">
                <a:latin typeface="Times New Roman" pitchFamily="18" charset="0"/>
                <a:cs typeface="Times New Roman" pitchFamily="18" charset="0"/>
              </a:rPr>
              <a:t>Guy Fawkes Night</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Guy Fawkes night, also known as the Night of bonfires and Night fireworks - traditional for the UK's annual celebration (but not a national holiday) in the night of the 5th of November. This night, the fifth after Halloween, celebrated the failure of the Gunpowder conspiracy 1605. Then a group of Catholic conspirators attempted to blow up the Parliament of great Britain in London during the opening speech of the Protestant king James I. guy Fawkes was going to hide in the basement of the Palace of Westminster barrels of gunpowder. One of the participants warned of the Royal Lord of name changes the explosion, and said unto him, so that he did not come the next day to the Palace</a:t>
            </a:r>
          </a:p>
          <a:p>
            <a:r>
              <a:rPr lang="en-US" sz="1600" dirty="0" smtClean="0">
                <a:latin typeface="Times New Roman" pitchFamily="18" charset="0"/>
                <a:cs typeface="Times New Roman" pitchFamily="18" charset="0"/>
              </a:rPr>
              <a:t>Capture worms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People gather and catch worms. Many people collect bait for fishing. But there are those who believe that this kind of sports. The emergence of such a competition is connected with the name of a local resident Volume Shalbatana on 5 July 1980 caught 511 worms for half an hour. This contest 18 of the rules. Here are some of them. Each participant has a land size 3*3 m To catch worms you can use the music. Drugs are prohibited, as well as the water, which is considered a stimulant.</a:t>
            </a:r>
            <a:endParaRPr lang="ru-RU" sz="1600" dirty="0">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descr="http://im6-tub-ru.yandex.net/i?id=352743204-45-72&amp;n=21"/>
          <p:cNvPicPr>
            <a:picLocks noChangeAspect="1" noChangeArrowheads="1"/>
          </p:cNvPicPr>
          <p:nvPr/>
        </p:nvPicPr>
        <p:blipFill>
          <a:blip r:embed="rId2"/>
          <a:srcRect/>
          <a:stretch>
            <a:fillRect/>
          </a:stretch>
        </p:blipFill>
        <p:spPr bwMode="auto">
          <a:xfrm>
            <a:off x="0" y="0"/>
            <a:ext cx="2500298" cy="2500298"/>
          </a:xfrm>
          <a:prstGeom prst="rect">
            <a:avLst/>
          </a:prstGeom>
          <a:noFill/>
        </p:spPr>
      </p:pic>
      <p:pic>
        <p:nvPicPr>
          <p:cNvPr id="3076" name="Picture 4" descr="http://im7-tub-ru.yandex.net/i?id=353303593-54-72&amp;n=21"/>
          <p:cNvPicPr>
            <a:picLocks noChangeAspect="1" noChangeArrowheads="1"/>
          </p:cNvPicPr>
          <p:nvPr/>
        </p:nvPicPr>
        <p:blipFill>
          <a:blip r:embed="rId3"/>
          <a:srcRect/>
          <a:stretch>
            <a:fillRect/>
          </a:stretch>
        </p:blipFill>
        <p:spPr bwMode="auto">
          <a:xfrm>
            <a:off x="4953003" y="3714752"/>
            <a:ext cx="4190997" cy="3143248"/>
          </a:xfrm>
          <a:prstGeom prst="rect">
            <a:avLst/>
          </a:prstGeom>
          <a:noFill/>
        </p:spPr>
      </p:pic>
      <p:pic>
        <p:nvPicPr>
          <p:cNvPr id="3078" name="Picture 6" descr="http://img.dayazcdn.net/250x0s/clickable/0d/e/442937_005.jpg"/>
          <p:cNvPicPr>
            <a:picLocks noChangeAspect="1" noChangeArrowheads="1"/>
          </p:cNvPicPr>
          <p:nvPr/>
        </p:nvPicPr>
        <p:blipFill>
          <a:blip r:embed="rId4"/>
          <a:srcRect/>
          <a:stretch>
            <a:fillRect/>
          </a:stretch>
        </p:blipFill>
        <p:spPr bwMode="auto">
          <a:xfrm>
            <a:off x="5786446" y="0"/>
            <a:ext cx="3357554" cy="2256276"/>
          </a:xfrm>
          <a:prstGeom prst="rect">
            <a:avLst/>
          </a:prstGeom>
          <a:noFill/>
        </p:spPr>
      </p:pic>
      <p:pic>
        <p:nvPicPr>
          <p:cNvPr id="3080" name="Picture 8" descr="http://im1-tub-ru.yandex.net/i?id=605763915-51-72&amp;n=21"/>
          <p:cNvPicPr>
            <a:picLocks noChangeAspect="1" noChangeArrowheads="1"/>
          </p:cNvPicPr>
          <p:nvPr/>
        </p:nvPicPr>
        <p:blipFill>
          <a:blip r:embed="rId5"/>
          <a:srcRect/>
          <a:stretch>
            <a:fillRect/>
          </a:stretch>
        </p:blipFill>
        <p:spPr bwMode="auto">
          <a:xfrm>
            <a:off x="-1" y="4071942"/>
            <a:ext cx="4160513" cy="2786058"/>
          </a:xfrm>
          <a:prstGeom prst="rect">
            <a:avLst/>
          </a:prstGeom>
          <a:noFill/>
        </p:spPr>
      </p:pic>
      <p:pic>
        <p:nvPicPr>
          <p:cNvPr id="3082" name="Picture 10" descr="http://delvaneo.ru/images/stories/Fish/pic5.jpg"/>
          <p:cNvPicPr>
            <a:picLocks noChangeAspect="1" noChangeArrowheads="1"/>
          </p:cNvPicPr>
          <p:nvPr/>
        </p:nvPicPr>
        <p:blipFill>
          <a:blip r:embed="rId6"/>
          <a:srcRect/>
          <a:stretch>
            <a:fillRect/>
          </a:stretch>
        </p:blipFill>
        <p:spPr bwMode="auto">
          <a:xfrm>
            <a:off x="2571736" y="1428736"/>
            <a:ext cx="3048021" cy="2286016"/>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000240"/>
            <a:ext cx="7498080" cy="1928818"/>
          </a:xfrm>
        </p:spPr>
        <p:txBody>
          <a:bodyPr>
            <a:prstTxWarp prst="textCanUp">
              <a:avLst/>
            </a:prstTxWarp>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 FOR YOUR ATTENTION</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6626" name="Picture 2" descr="http://im0-tub-ru.yandex.net/i?id=140322560-58-72&amp;n=21"/>
          <p:cNvPicPr>
            <a:picLocks noChangeAspect="1" noChangeArrowheads="1"/>
          </p:cNvPicPr>
          <p:nvPr/>
        </p:nvPicPr>
        <p:blipFill>
          <a:blip r:embed="rId2"/>
          <a:srcRect/>
          <a:stretch>
            <a:fillRect/>
          </a:stretch>
        </p:blipFill>
        <p:spPr bwMode="auto">
          <a:xfrm>
            <a:off x="2571736" y="3429000"/>
            <a:ext cx="3881927" cy="2786072"/>
          </a:xfrm>
          <a:prstGeom prst="rect">
            <a:avLst/>
          </a:prstGeom>
          <a:noFill/>
        </p:spPr>
      </p:pic>
    </p:spTree>
  </p:cSld>
  <p:clrMapOvr>
    <a:masterClrMapping/>
  </p:clrMapOvr>
  <p:transition>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Geographical position</a:t>
            </a:r>
            <a:endParaRPr lang="ru-RU" dirty="0"/>
          </a:p>
        </p:txBody>
      </p:sp>
      <p:sp>
        <p:nvSpPr>
          <p:cNvPr id="3" name="Содержимое 2"/>
          <p:cNvSpPr>
            <a:spLocks noGrp="1"/>
          </p:cNvSpPr>
          <p:nvPr>
            <p:ph idx="1"/>
          </p:nvPr>
        </p:nvSpPr>
        <p:spPr/>
        <p:txBody>
          <a:bodyPr numCol="1">
            <a:normAutofit/>
          </a:bodyPr>
          <a:lstStyle/>
          <a:p>
            <a:pPr algn="just">
              <a:lnSpc>
                <a:spcPct val="120000"/>
              </a:lnSpc>
            </a:pPr>
            <a:r>
              <a:rPr lang="en-US" sz="1600" dirty="0" smtClean="0">
                <a:latin typeface="Times New Roman" pitchFamily="18" charset="0"/>
                <a:cs typeface="Times New Roman" pitchFamily="18" charset="0"/>
              </a:rPr>
              <a:t>There are two large islands and several smaller ones, which lie in north-west coasts of Europe. Collectively they are known as the British Isles. Their total area is over 244 000 square kilometers. Great Britain is separated from the continent by the English Channel. The country is washed by the waters of the Atlantic Ocean and the Irish Sea. It has a picturesque countryside where you can find mountains, plains, valleys and sandy beaches.</a:t>
            </a:r>
          </a:p>
          <a:p>
            <a:pPr algn="just">
              <a:lnSpc>
                <a:spcPct val="120000"/>
              </a:lnSpc>
              <a:buNone/>
            </a:pPr>
            <a:r>
              <a:rPr lang="en-US" sz="1600" dirty="0" smtClean="0">
                <a:latin typeface="Times New Roman" pitchFamily="18" charset="0"/>
                <a:cs typeface="Times New Roman" pitchFamily="18" charset="0"/>
              </a:rPr>
              <a:t>     The capital of Britain is London.</a:t>
            </a:r>
          </a:p>
          <a:p>
            <a:pPr algn="just">
              <a:lnSpc>
                <a:spcPct val="120000"/>
              </a:lnSpc>
              <a:buNone/>
            </a:pPr>
            <a:r>
              <a:rPr lang="en-US" sz="1600" dirty="0" smtClean="0">
                <a:latin typeface="Times New Roman" pitchFamily="18" charset="0"/>
                <a:cs typeface="Times New Roman" pitchFamily="18" charset="0"/>
              </a:rPr>
              <a:t>     The mountains in the country are not very high.</a:t>
            </a:r>
          </a:p>
          <a:p>
            <a:pPr algn="just">
              <a:lnSpc>
                <a:spcPct val="120000"/>
              </a:lnSpc>
              <a:buNone/>
            </a:pPr>
            <a:r>
              <a:rPr lang="en-US" sz="1600" dirty="0" smtClean="0">
                <a:latin typeface="Times New Roman" pitchFamily="18" charset="0"/>
                <a:cs typeface="Times New Roman" pitchFamily="18" charset="0"/>
              </a:rPr>
              <a:t>      It does not usually get very cold in the winter </a:t>
            </a:r>
          </a:p>
          <a:p>
            <a:pPr algn="just">
              <a:lnSpc>
                <a:spcPct val="120000"/>
              </a:lnSpc>
              <a:buNone/>
            </a:pPr>
            <a:r>
              <a:rPr lang="en-US" sz="1600" dirty="0" smtClean="0">
                <a:latin typeface="Times New Roman" pitchFamily="18" charset="0"/>
                <a:cs typeface="Times New Roman" pitchFamily="18" charset="0"/>
              </a:rPr>
              <a:t>      or very hot in the summer.  The mountains, </a:t>
            </a:r>
          </a:p>
          <a:p>
            <a:pPr algn="just">
              <a:lnSpc>
                <a:spcPct val="120000"/>
              </a:lnSpc>
              <a:buNone/>
            </a:pPr>
            <a:r>
              <a:rPr lang="en-US" sz="1600" dirty="0" smtClean="0">
                <a:latin typeface="Times New Roman" pitchFamily="18" charset="0"/>
                <a:cs typeface="Times New Roman" pitchFamily="18" charset="0"/>
              </a:rPr>
              <a:t>      the Atlantic Ocean and warm waters of Gulf </a:t>
            </a:r>
          </a:p>
          <a:p>
            <a:pPr algn="just">
              <a:lnSpc>
                <a:spcPct val="120000"/>
              </a:lnSpc>
              <a:buNone/>
            </a:pPr>
            <a:r>
              <a:rPr lang="en-US" sz="1600" dirty="0" smtClean="0">
                <a:latin typeface="Times New Roman" pitchFamily="18" charset="0"/>
                <a:cs typeface="Times New Roman" pitchFamily="18" charset="0"/>
              </a:rPr>
              <a:t>      Stream influence the climate of British Isles.</a:t>
            </a:r>
            <a:endParaRPr lang="ru-RU" sz="1600" dirty="0">
              <a:latin typeface="Times New Roman" pitchFamily="18" charset="0"/>
              <a:cs typeface="Times New Roman" pitchFamily="18" charset="0"/>
            </a:endParaRPr>
          </a:p>
        </p:txBody>
      </p:sp>
      <p:pic>
        <p:nvPicPr>
          <p:cNvPr id="24578" name="Picture 2" descr="http://900igr.net/datai/geografija/Anglija-1/0011-032-Ekonomiko-geograficheskoe-polozhenie.png"/>
          <p:cNvPicPr>
            <a:picLocks noChangeAspect="1" noChangeArrowheads="1"/>
          </p:cNvPicPr>
          <p:nvPr/>
        </p:nvPicPr>
        <p:blipFill>
          <a:blip r:embed="rId2"/>
          <a:srcRect/>
          <a:stretch>
            <a:fillRect/>
          </a:stretch>
        </p:blipFill>
        <p:spPr bwMode="auto">
          <a:xfrm>
            <a:off x="5929322" y="2982528"/>
            <a:ext cx="3214678" cy="3875472"/>
          </a:xfrm>
          <a:prstGeom prst="rect">
            <a:avLst/>
          </a:prstGeom>
          <a:noFill/>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5" name="Содержимое 4"/>
          <p:cNvSpPr>
            <a:spLocks noGrp="1"/>
          </p:cNvSpPr>
          <p:nvPr>
            <p:ph idx="1"/>
          </p:nvPr>
        </p:nvSpPr>
        <p:spPr/>
        <p:txBody>
          <a:bodyPr/>
          <a:lstStyle/>
          <a:p>
            <a:endParaRPr lang="ru-RU" dirty="0"/>
          </a:p>
        </p:txBody>
      </p:sp>
      <p:pic>
        <p:nvPicPr>
          <p:cNvPr id="26626" name="Picture 2" descr="http://www.creditwritedowns.com/wp-content/uploads/2011/08/Britain-329x500.jpg"/>
          <p:cNvPicPr>
            <a:picLocks noChangeAspect="1" noChangeArrowheads="1"/>
          </p:cNvPicPr>
          <p:nvPr/>
        </p:nvPicPr>
        <p:blipFill>
          <a:blip r:embed="rId2"/>
          <a:srcRect/>
          <a:stretch>
            <a:fillRect/>
          </a:stretch>
        </p:blipFill>
        <p:spPr bwMode="auto">
          <a:xfrm>
            <a:off x="0" y="0"/>
            <a:ext cx="3133725" cy="4762500"/>
          </a:xfrm>
          <a:prstGeom prst="rect">
            <a:avLst/>
          </a:prstGeom>
          <a:noFill/>
        </p:spPr>
      </p:pic>
      <p:pic>
        <p:nvPicPr>
          <p:cNvPr id="26630" name="Picture 6" descr="http://www.universemagic.com/images/2012/10/299-6-or-1349447924.jpg"/>
          <p:cNvPicPr>
            <a:picLocks noChangeAspect="1" noChangeArrowheads="1"/>
          </p:cNvPicPr>
          <p:nvPr/>
        </p:nvPicPr>
        <p:blipFill>
          <a:blip r:embed="rId3"/>
          <a:srcRect/>
          <a:stretch>
            <a:fillRect/>
          </a:stretch>
        </p:blipFill>
        <p:spPr bwMode="auto">
          <a:xfrm>
            <a:off x="4143340" y="2071678"/>
            <a:ext cx="5000660" cy="4786322"/>
          </a:xfrm>
          <a:prstGeom prst="rect">
            <a:avLst/>
          </a:prstGeom>
          <a:noFill/>
        </p:spPr>
      </p:pic>
    </p:spTree>
  </p:cSld>
  <p:clrMapOvr>
    <a:masterClrMapping/>
  </p:clrMapOvr>
  <p:transition>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Historical facts</a:t>
            </a:r>
            <a:endParaRPr lang="ru-RU" dirty="0"/>
          </a:p>
        </p:txBody>
      </p:sp>
      <p:sp>
        <p:nvSpPr>
          <p:cNvPr id="3" name="Содержимое 2"/>
          <p:cNvSpPr>
            <a:spLocks noGrp="1"/>
          </p:cNvSpPr>
          <p:nvPr>
            <p:ph idx="1"/>
          </p:nvPr>
        </p:nvSpPr>
        <p:spPr/>
        <p:txBody>
          <a:bodyPr>
            <a:normAutofit/>
          </a:bodyPr>
          <a:lstStyle/>
          <a:p>
            <a:r>
              <a:rPr lang="en-US" sz="1600" dirty="0" smtClean="0">
                <a:latin typeface="Times New Roman" pitchFamily="18" charset="0"/>
                <a:cs typeface="Times New Roman" pitchFamily="18" charset="0"/>
              </a:rPr>
              <a:t>England were the first inhabitants of the small tribes of hunter-gatherers , and Stone Age settlers arrived here around 4000 BC , they farmed on the chalk hills of Salisbury Plain , and also built a mysterious stone ring at Stonehenge and Amesbury. After them in the Bronze Age the territory inhabited by the Celts from Central Europe , who began arriving in 800 BC , bringing Gaelic and Brythonic languages ​​( on the ground is still spoken in Scotland and Wales in the last ) . Romans invaded Britain in 43 AD , they took only seven years to suppress the resistance and to establish control over most of England. Scottish and Welsh tribes represented a significant problem , and the Romans built Christianity wall in northern England for protection from marauding Scots. The Romans brought stability, built a good paved road and brought Christianity here.</a:t>
            </a:r>
          </a:p>
          <a:p>
            <a:r>
              <a:rPr lang="en-US" sz="1600" dirty="0" smtClean="0">
                <a:latin typeface="Times New Roman" pitchFamily="18" charset="0"/>
                <a:cs typeface="Times New Roman" pitchFamily="18" charset="0"/>
              </a:rPr>
              <a:t>In the mid-17th century, Christmas was banned in England on the orders of Oliver Cromwell. As a protectorate of England for his Puritan followers, he believed that the Christmas tradition - a day when people go from house to house to get a roof over his head and raise a toast to the host and his family, which contradicts the religious canons. Christmas was only restored when Cromwell was ousted.</a:t>
            </a:r>
          </a:p>
          <a:p>
            <a:endParaRPr lang="en-US"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7170" name="Picture 2" descr="http://im1-tub-ru.yandex.net/i?id=593009065-43-72&amp;n=21"/>
          <p:cNvPicPr>
            <a:picLocks noChangeAspect="1" noChangeArrowheads="1"/>
          </p:cNvPicPr>
          <p:nvPr/>
        </p:nvPicPr>
        <p:blipFill>
          <a:blip r:embed="rId2"/>
          <a:srcRect/>
          <a:stretch>
            <a:fillRect/>
          </a:stretch>
        </p:blipFill>
        <p:spPr bwMode="auto">
          <a:xfrm>
            <a:off x="6000759" y="0"/>
            <a:ext cx="3143241" cy="2357431"/>
          </a:xfrm>
          <a:prstGeom prst="rect">
            <a:avLst/>
          </a:prstGeom>
          <a:noFill/>
        </p:spPr>
      </p:pic>
      <p:pic>
        <p:nvPicPr>
          <p:cNvPr id="7172" name="Picture 4" descr="http://www.visitcumbria.com/wp-content/gallery/barrow-in-furness-the-dock-museum/furness-hoard.jpg"/>
          <p:cNvPicPr>
            <a:picLocks noChangeAspect="1" noChangeArrowheads="1"/>
          </p:cNvPicPr>
          <p:nvPr/>
        </p:nvPicPr>
        <p:blipFill>
          <a:blip r:embed="rId3"/>
          <a:srcRect/>
          <a:stretch>
            <a:fillRect/>
          </a:stretch>
        </p:blipFill>
        <p:spPr bwMode="auto">
          <a:xfrm>
            <a:off x="3571868" y="2763016"/>
            <a:ext cx="5572132" cy="4094984"/>
          </a:xfrm>
          <a:prstGeom prst="rect">
            <a:avLst/>
          </a:prstGeom>
          <a:noFill/>
        </p:spPr>
      </p:pic>
      <p:pic>
        <p:nvPicPr>
          <p:cNvPr id="7174" name="Picture 6" descr="http://s13.radikal.ru/i186/1207/72/8e79a6597cff.jpg"/>
          <p:cNvPicPr>
            <a:picLocks noChangeAspect="1" noChangeArrowheads="1"/>
          </p:cNvPicPr>
          <p:nvPr/>
        </p:nvPicPr>
        <p:blipFill>
          <a:blip r:embed="rId4"/>
          <a:srcRect/>
          <a:stretch>
            <a:fillRect/>
          </a:stretch>
        </p:blipFill>
        <p:spPr bwMode="auto">
          <a:xfrm>
            <a:off x="0" y="0"/>
            <a:ext cx="4780334" cy="3500438"/>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Symbolism</a:t>
            </a:r>
            <a:endParaRPr lang="ru-RU" dirty="0"/>
          </a:p>
        </p:txBody>
      </p:sp>
      <p:sp>
        <p:nvSpPr>
          <p:cNvPr id="3" name="Содержимое 2"/>
          <p:cNvSpPr>
            <a:spLocks noGrp="1"/>
          </p:cNvSpPr>
          <p:nvPr>
            <p:ph idx="1"/>
          </p:nvPr>
        </p:nvSpPr>
        <p:spPr>
          <a:xfrm>
            <a:off x="1435608" y="1357298"/>
            <a:ext cx="7498080" cy="4891102"/>
          </a:xfrm>
        </p:spPr>
        <p:txBody>
          <a:bodyPr>
            <a:normAutofit lnSpcReduction="10000"/>
          </a:bodyPr>
          <a:lstStyle/>
          <a:p>
            <a:r>
              <a:rPr lang="en-US" sz="1800" dirty="0" smtClean="0">
                <a:latin typeface="Times New Roman" pitchFamily="18" charset="0"/>
                <a:cs typeface="Times New Roman" pitchFamily="18" charset="0"/>
              </a:rPr>
              <a:t>The flag of the United Kingdom, known as the Union Jack, is made up of three crosses. The upright red cross on a white background is of the St George,  a patron saint of England. A white diagonal cross on a blue background is a cross of St Andrew, a patron saint of Scotland. A red diagonal cross on a white background is a cross of St Patrick, a patron saint of Ireland.</a:t>
            </a:r>
          </a:p>
          <a:p>
            <a:r>
              <a:rPr lang="en-US" sz="1800" dirty="0" smtClean="0">
                <a:latin typeface="Times New Roman" pitchFamily="18" charset="0"/>
                <a:cs typeface="Times New Roman" pitchFamily="18" charset="0"/>
              </a:rPr>
              <a:t>In the Royal Arms three lions symbolize England, a lion rampant – Scotland, and a harp – Ireland. The whole is encircled and is supported by a lion and unicorn. The lion has been used as a symbol of national strength and of the British monarchy for many centuries. The unicorn, mythical  animal that looks like a horse with a strength</a:t>
            </a:r>
          </a:p>
          <a:p>
            <a:pPr>
              <a:buNone/>
            </a:pPr>
            <a:r>
              <a:rPr lang="en-US" sz="1800" dirty="0" smtClean="0">
                <a:latin typeface="Times New Roman" pitchFamily="18" charset="0"/>
                <a:cs typeface="Times New Roman" pitchFamily="18" charset="0"/>
              </a:rPr>
              <a:t>                                                               horn, has appeared on the Scottish  </a:t>
            </a:r>
          </a:p>
          <a:p>
            <a:pPr>
              <a:buNone/>
            </a:pPr>
            <a:r>
              <a:rPr lang="en-US" sz="1800" dirty="0" smtClean="0">
                <a:latin typeface="Times New Roman" pitchFamily="18" charset="0"/>
                <a:cs typeface="Times New Roman" pitchFamily="18" charset="0"/>
              </a:rPr>
              <a:t>                                                                and   </a:t>
            </a:r>
          </a:p>
          <a:p>
            <a:pPr>
              <a:buNone/>
            </a:pPr>
            <a:r>
              <a:rPr lang="en-US" sz="1800" dirty="0" smtClean="0">
                <a:latin typeface="Times New Roman" pitchFamily="18" charset="0"/>
                <a:cs typeface="Times New Roman" pitchFamily="18" charset="0"/>
              </a:rPr>
              <a:t>                                                               British royal cats of arms for many               </a:t>
            </a:r>
          </a:p>
          <a:p>
            <a:pPr>
              <a:buNone/>
            </a:pPr>
            <a:r>
              <a:rPr lang="en-US" sz="1800" dirty="0" smtClean="0">
                <a:latin typeface="Times New Roman" pitchFamily="18" charset="0"/>
                <a:cs typeface="Times New Roman" pitchFamily="18" charset="0"/>
              </a:rPr>
              <a:t>                                                               centuries, and is a symbol of purity.</a:t>
            </a:r>
          </a:p>
          <a:p>
            <a:pPr>
              <a:buNone/>
            </a:pPr>
            <a:r>
              <a:rPr lang="en-US"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p:txBody>
      </p:sp>
      <p:pic>
        <p:nvPicPr>
          <p:cNvPr id="22530" name="Picture 2" descr="http://learn-english-with-rhys.primblog.fr/gallery/1128/british-flag.png"/>
          <p:cNvPicPr>
            <a:picLocks noChangeAspect="1" noChangeArrowheads="1"/>
          </p:cNvPicPr>
          <p:nvPr/>
        </p:nvPicPr>
        <p:blipFill>
          <a:blip r:embed="rId2"/>
          <a:srcRect/>
          <a:stretch>
            <a:fillRect/>
          </a:stretch>
        </p:blipFill>
        <p:spPr bwMode="auto">
          <a:xfrm>
            <a:off x="0" y="4265175"/>
            <a:ext cx="5000628" cy="2630401"/>
          </a:xfrm>
          <a:prstGeom prst="rect">
            <a:avLst/>
          </a:prstGeom>
          <a:noFill/>
        </p:spPr>
      </p:pic>
    </p:spTree>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Picture 2" descr="http://ic.pics.livejournal.com/tslongin/35765278/20174/20174_900.jpg"/>
          <p:cNvPicPr>
            <a:picLocks noChangeAspect="1" noChangeArrowheads="1"/>
          </p:cNvPicPr>
          <p:nvPr/>
        </p:nvPicPr>
        <p:blipFill>
          <a:blip r:embed="rId2"/>
          <a:srcRect/>
          <a:stretch>
            <a:fillRect/>
          </a:stretch>
        </p:blipFill>
        <p:spPr bwMode="auto">
          <a:xfrm>
            <a:off x="0" y="-1"/>
            <a:ext cx="4560568" cy="4000505"/>
          </a:xfrm>
          <a:prstGeom prst="rect">
            <a:avLst/>
          </a:prstGeom>
          <a:noFill/>
        </p:spPr>
      </p:pic>
      <p:pic>
        <p:nvPicPr>
          <p:cNvPr id="9218" name="Picture 2" descr="http://russia.multikulti.ru/user/images/guest/ad_80062_image.jpg"/>
          <p:cNvPicPr>
            <a:picLocks noChangeAspect="1" noChangeArrowheads="1"/>
          </p:cNvPicPr>
          <p:nvPr/>
        </p:nvPicPr>
        <p:blipFill>
          <a:blip r:embed="rId3"/>
          <a:srcRect/>
          <a:stretch>
            <a:fillRect/>
          </a:stretch>
        </p:blipFill>
        <p:spPr bwMode="auto">
          <a:xfrm>
            <a:off x="4071934" y="3143248"/>
            <a:ext cx="5072065" cy="3714752"/>
          </a:xfrm>
          <a:prstGeom prst="rect">
            <a:avLst/>
          </a:prstGeom>
          <a:noFill/>
        </p:spPr>
      </p:pic>
      <p:pic>
        <p:nvPicPr>
          <p:cNvPr id="9220" name="Picture 4" descr="http://www.rep24.ru/repuimages/guest/ad_58807_image.jpg"/>
          <p:cNvPicPr>
            <a:picLocks noChangeAspect="1" noChangeArrowheads="1"/>
          </p:cNvPicPr>
          <p:nvPr/>
        </p:nvPicPr>
        <p:blipFill>
          <a:blip r:embed="rId4"/>
          <a:srcRect l="1579" t="8420" r="2105" b="13685"/>
          <a:stretch>
            <a:fillRect/>
          </a:stretch>
        </p:blipFill>
        <p:spPr bwMode="auto">
          <a:xfrm>
            <a:off x="4432993" y="0"/>
            <a:ext cx="4711007" cy="3143248"/>
          </a:xfrm>
          <a:prstGeom prst="rect">
            <a:avLst/>
          </a:prstGeom>
          <a:noFill/>
        </p:spPr>
      </p:pic>
      <p:pic>
        <p:nvPicPr>
          <p:cNvPr id="9224" name="Picture 8" descr="http://cs11253.vk.me/u162576710/-12/x_5d1be14b.jpg"/>
          <p:cNvPicPr>
            <a:picLocks noChangeAspect="1" noChangeArrowheads="1"/>
          </p:cNvPicPr>
          <p:nvPr/>
        </p:nvPicPr>
        <p:blipFill>
          <a:blip r:embed="rId5"/>
          <a:srcRect/>
          <a:stretch>
            <a:fillRect/>
          </a:stretch>
        </p:blipFill>
        <p:spPr bwMode="auto">
          <a:xfrm>
            <a:off x="0" y="3286124"/>
            <a:ext cx="4357686" cy="3571876"/>
          </a:xfrm>
          <a:prstGeom prst="rect">
            <a:avLst/>
          </a:prstGeom>
          <a:noFill/>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Interesting places</a:t>
            </a:r>
            <a:endParaRPr lang="ru-RU" dirty="0"/>
          </a:p>
        </p:txBody>
      </p:sp>
      <p:sp>
        <p:nvSpPr>
          <p:cNvPr id="3" name="Содержимое 2"/>
          <p:cNvSpPr>
            <a:spLocks noGrp="1"/>
          </p:cNvSpPr>
          <p:nvPr>
            <p:ph idx="1"/>
          </p:nvPr>
        </p:nvSpPr>
        <p:spPr/>
        <p:txBody>
          <a:bodyPr>
            <a:normAutofit/>
          </a:bodyPr>
          <a:lstStyle/>
          <a:p>
            <a:r>
              <a:rPr lang="en-US" sz="1600" dirty="0" smtClean="0">
                <a:latin typeface="Times New Roman" pitchFamily="18" charset="0"/>
                <a:cs typeface="Times New Roman" pitchFamily="18" charset="0"/>
              </a:rPr>
              <a:t>There is much in London, which fascinates visitors and inspires the affection of Londoners</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the splendour of the royal palaces and the Houses of Parliament, the dignity of St Paul`s Cathedral monuments and parks.</a:t>
            </a:r>
          </a:p>
          <a:p>
            <a:r>
              <a:rPr lang="en-US" sz="1600" dirty="0" smtClean="0">
                <a:latin typeface="Times New Roman" pitchFamily="18" charset="0"/>
                <a:cs typeface="Times New Roman" pitchFamily="18" charset="0"/>
              </a:rPr>
              <a:t>The London underground is the oldest and one of the largest in the world, its network consists of 11 lines with a total length of 402 km, 45 % of which runs underground. London underground has 270 stations</a:t>
            </a:r>
          </a:p>
          <a:p>
            <a:r>
              <a:rPr lang="en-US" sz="1600" dirty="0" smtClean="0">
                <a:latin typeface="Times New Roman" pitchFamily="18" charset="0"/>
                <a:cs typeface="Times New Roman" pitchFamily="18" charset="0"/>
              </a:rPr>
              <a:t>ArcelorMittal Orbit - 115-metre-high observation tower and simultaneously sculpture, located in the Olympic Park in Stafford, London. Tower, often called simply Orbit was designed by Anish Kapur and Cecil Belmondo.</a:t>
            </a:r>
          </a:p>
          <a:p>
            <a:r>
              <a:rPr lang="en-US" sz="1600" dirty="0" smtClean="0">
                <a:latin typeface="Times New Roman" pitchFamily="18" charset="0"/>
                <a:cs typeface="Times New Roman" pitchFamily="18" charset="0"/>
              </a:rPr>
              <a:t>Stonehenge (eng. Stonehenge, lit. «a stone hang») </a:t>
            </a:r>
          </a:p>
          <a:p>
            <a:pPr>
              <a:buNone/>
            </a:pPr>
            <a:r>
              <a:rPr lang="en-US" sz="1600" dirty="0" smtClean="0">
                <a:latin typeface="Times New Roman" pitchFamily="18" charset="0"/>
                <a:cs typeface="Times New Roman" pitchFamily="18" charset="0"/>
              </a:rPr>
              <a:t>                                     is included into the list of world </a:t>
            </a:r>
          </a:p>
          <a:p>
            <a:pPr>
              <a:buNone/>
            </a:pPr>
            <a:r>
              <a:rPr lang="en-US" sz="1600" dirty="0" smtClean="0">
                <a:latin typeface="Times New Roman" pitchFamily="18" charset="0"/>
                <a:cs typeface="Times New Roman" pitchFamily="18" charset="0"/>
              </a:rPr>
              <a:t>                                     heritage stone megalith        </a:t>
            </a:r>
          </a:p>
          <a:p>
            <a:pPr>
              <a:buNone/>
            </a:pPr>
            <a:r>
              <a:rPr lang="en-US" sz="1600" dirty="0" smtClean="0">
                <a:latin typeface="Times New Roman" pitchFamily="18" charset="0"/>
                <a:cs typeface="Times New Roman" pitchFamily="18" charset="0"/>
              </a:rPr>
              <a:t>                                      (cromlech) in Wiltshire, England.</a:t>
            </a:r>
          </a:p>
          <a:p>
            <a:endParaRPr lang="ru-RU" sz="1600" dirty="0">
              <a:latin typeface="Times New Roman" pitchFamily="18" charset="0"/>
              <a:cs typeface="Times New Roman" pitchFamily="18" charset="0"/>
            </a:endParaRPr>
          </a:p>
        </p:txBody>
      </p:sp>
      <p:pic>
        <p:nvPicPr>
          <p:cNvPr id="6146" name="Picture 2" descr="http://cs419728.vk.me/v419728596/c474/Sr7GhZTe6qc.jpg"/>
          <p:cNvPicPr>
            <a:picLocks noChangeAspect="1" noChangeArrowheads="1"/>
          </p:cNvPicPr>
          <p:nvPr/>
        </p:nvPicPr>
        <p:blipFill>
          <a:blip r:embed="rId2"/>
          <a:srcRect/>
          <a:stretch>
            <a:fillRect/>
          </a:stretch>
        </p:blipFill>
        <p:spPr bwMode="auto">
          <a:xfrm>
            <a:off x="0" y="4286256"/>
            <a:ext cx="3426151" cy="2571744"/>
          </a:xfrm>
          <a:prstGeom prst="rect">
            <a:avLst/>
          </a:prstGeom>
          <a:noFill/>
        </p:spPr>
      </p:pic>
      <p:pic>
        <p:nvPicPr>
          <p:cNvPr id="6148" name="Picture 4" descr="http://cs419728.vk.me/v419728596/c47d/bPOpOqOWGlU.jpg"/>
          <p:cNvPicPr>
            <a:picLocks noChangeAspect="1" noChangeArrowheads="1"/>
          </p:cNvPicPr>
          <p:nvPr/>
        </p:nvPicPr>
        <p:blipFill>
          <a:blip r:embed="rId3"/>
          <a:srcRect/>
          <a:stretch>
            <a:fillRect/>
          </a:stretch>
        </p:blipFill>
        <p:spPr bwMode="auto">
          <a:xfrm>
            <a:off x="6643702" y="3786190"/>
            <a:ext cx="2500297" cy="307181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5122" name="Picture 2" descr="http://cs419728.vk.me/v419728596/c4a5/iQHyqZ2xbdk.jpg"/>
          <p:cNvPicPr>
            <a:picLocks noChangeAspect="1" noChangeArrowheads="1"/>
          </p:cNvPicPr>
          <p:nvPr/>
        </p:nvPicPr>
        <p:blipFill>
          <a:blip r:embed="rId2"/>
          <a:srcRect/>
          <a:stretch>
            <a:fillRect/>
          </a:stretch>
        </p:blipFill>
        <p:spPr bwMode="auto">
          <a:xfrm>
            <a:off x="0" y="0"/>
            <a:ext cx="5753100" cy="4038601"/>
          </a:xfrm>
          <a:prstGeom prst="rect">
            <a:avLst/>
          </a:prstGeom>
          <a:noFill/>
        </p:spPr>
      </p:pic>
      <p:pic>
        <p:nvPicPr>
          <p:cNvPr id="5124" name="Picture 4" descr="http://im0-tub-ru.yandex.net/i?id=60208763-34-72&amp;n=21"/>
          <p:cNvPicPr>
            <a:picLocks noChangeAspect="1" noChangeArrowheads="1"/>
          </p:cNvPicPr>
          <p:nvPr/>
        </p:nvPicPr>
        <p:blipFill>
          <a:blip r:embed="rId3"/>
          <a:srcRect/>
          <a:stretch>
            <a:fillRect/>
          </a:stretch>
        </p:blipFill>
        <p:spPr bwMode="auto">
          <a:xfrm>
            <a:off x="3143240" y="5000636"/>
            <a:ext cx="3184094" cy="1857364"/>
          </a:xfrm>
          <a:prstGeom prst="rect">
            <a:avLst/>
          </a:prstGeom>
          <a:noFill/>
        </p:spPr>
      </p:pic>
      <p:pic>
        <p:nvPicPr>
          <p:cNvPr id="5126" name="Picture 6" descr="http://im1-tub-ru.yandex.net/i?id=34041224-27-72&amp;n=21"/>
          <p:cNvPicPr>
            <a:picLocks noChangeAspect="1" noChangeArrowheads="1"/>
          </p:cNvPicPr>
          <p:nvPr/>
        </p:nvPicPr>
        <p:blipFill>
          <a:blip r:embed="rId4"/>
          <a:srcRect/>
          <a:stretch>
            <a:fillRect/>
          </a:stretch>
        </p:blipFill>
        <p:spPr bwMode="auto">
          <a:xfrm>
            <a:off x="1" y="4914022"/>
            <a:ext cx="2928926" cy="1943978"/>
          </a:xfrm>
          <a:prstGeom prst="rect">
            <a:avLst/>
          </a:prstGeom>
          <a:noFill/>
        </p:spPr>
      </p:pic>
      <p:pic>
        <p:nvPicPr>
          <p:cNvPr id="5128" name="Picture 8" descr="http://im0-tub-ru.yandex.net/i?id=299634376-06-72&amp;n=21"/>
          <p:cNvPicPr>
            <a:picLocks noChangeAspect="1" noChangeArrowheads="1"/>
          </p:cNvPicPr>
          <p:nvPr/>
        </p:nvPicPr>
        <p:blipFill>
          <a:blip r:embed="rId5"/>
          <a:srcRect/>
          <a:stretch>
            <a:fillRect/>
          </a:stretch>
        </p:blipFill>
        <p:spPr bwMode="auto">
          <a:xfrm>
            <a:off x="6643704" y="5072074"/>
            <a:ext cx="2500296" cy="1785926"/>
          </a:xfrm>
          <a:prstGeom prst="rect">
            <a:avLst/>
          </a:prstGeom>
          <a:noFill/>
        </p:spPr>
      </p:pic>
      <p:pic>
        <p:nvPicPr>
          <p:cNvPr id="5130" name="Picture 10" descr="http://im0-tub-ru.yandex.net/i?id=286658460-14-72&amp;n=21"/>
          <p:cNvPicPr>
            <a:picLocks noChangeAspect="1" noChangeArrowheads="1"/>
          </p:cNvPicPr>
          <p:nvPr/>
        </p:nvPicPr>
        <p:blipFill>
          <a:blip r:embed="rId6"/>
          <a:srcRect/>
          <a:stretch>
            <a:fillRect/>
          </a:stretch>
        </p:blipFill>
        <p:spPr bwMode="auto">
          <a:xfrm>
            <a:off x="6477013" y="0"/>
            <a:ext cx="2666987" cy="2000240"/>
          </a:xfrm>
          <a:prstGeom prst="rect">
            <a:avLst/>
          </a:prstGeom>
          <a:noFill/>
        </p:spPr>
      </p:pic>
      <p:pic>
        <p:nvPicPr>
          <p:cNvPr id="5132" name="Picture 12" descr="http://im0-tub-ru.yandex.net/i?id=381398048-03-72&amp;n=21"/>
          <p:cNvPicPr>
            <a:picLocks noChangeAspect="1" noChangeArrowheads="1"/>
          </p:cNvPicPr>
          <p:nvPr/>
        </p:nvPicPr>
        <p:blipFill>
          <a:blip r:embed="rId7"/>
          <a:srcRect/>
          <a:stretch>
            <a:fillRect/>
          </a:stretch>
        </p:blipFill>
        <p:spPr bwMode="auto">
          <a:xfrm>
            <a:off x="6286512" y="2714621"/>
            <a:ext cx="2857488" cy="2182314"/>
          </a:xfrm>
          <a:prstGeom prst="rect">
            <a:avLst/>
          </a:prstGeom>
          <a:noFill/>
        </p:spPr>
      </p:pic>
    </p:spTree>
  </p:cSld>
  <p:clrMapOvr>
    <a:masterClrMapping/>
  </p:clrMapOvr>
  <p:transition>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417</TotalTime>
  <Words>734</Words>
  <Application>Microsoft Office PowerPoint</Application>
  <PresentationFormat>Экран (4:3)</PresentationFormat>
  <Paragraphs>35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Солнцестояние</vt:lpstr>
      <vt:lpstr> "Journey to the country of the language we study"</vt:lpstr>
      <vt:lpstr>Geographical position</vt:lpstr>
      <vt:lpstr>Презентация PowerPoint</vt:lpstr>
      <vt:lpstr>Historical facts</vt:lpstr>
      <vt:lpstr>Презентация PowerPoint</vt:lpstr>
      <vt:lpstr>Symbolism</vt:lpstr>
      <vt:lpstr>Презентация PowerPoint</vt:lpstr>
      <vt:lpstr>Interesting places</vt:lpstr>
      <vt:lpstr>Презентация PowerPoint</vt:lpstr>
      <vt:lpstr>Traditions </vt:lpstr>
      <vt:lpstr>Презентация PowerPoint</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on the theme "Journey to the language is spoken"</dc:title>
  <cp:lastModifiedBy>наталья пшб</cp:lastModifiedBy>
  <cp:revision>44</cp:revision>
  <dcterms:modified xsi:type="dcterms:W3CDTF">2014-03-14T11:14:48Z</dcterms:modified>
</cp:coreProperties>
</file>