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10693400" cy="7561263"/>
  <p:notesSz cx="6797675" cy="9926638"/>
  <p:defaultTextStyle>
    <a:defPPr>
      <a:defRPr lang="ru-RU"/>
    </a:defPPr>
    <a:lvl1pPr marL="0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14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27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441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254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068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881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696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509" algn="l" defTabSz="99562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0" autoAdjust="0"/>
  </p:normalViewPr>
  <p:slideViewPr>
    <p:cSldViewPr>
      <p:cViewPr>
        <p:scale>
          <a:sx n="75" d="100"/>
          <a:sy n="75" d="100"/>
        </p:scale>
        <p:origin x="-870" y="-7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77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89428-F1AD-4CA8-98D1-8E9E4818F2FE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0941-43C1-432C-AF4D-ED1ED535A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296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14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27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441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254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068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881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696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509" algn="l" defTabSz="99562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печати в форме буклета</a:t>
            </a:r>
            <a:r>
              <a:rPr lang="ru-RU" baseline="0" dirty="0" smtClean="0"/>
              <a:t> необходимо выбрать «Двустороннюю печать» – «Переворачивать страницы относительно короткого края»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0941-43C1-432C-AF4D-ED1ED535A6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2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0941-43C1-432C-AF4D-ED1ED535A6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36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4297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3" y="5570668"/>
            <a:ext cx="6592170" cy="97257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97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18" y="3453495"/>
            <a:ext cx="8391174" cy="1977050"/>
          </a:xfrm>
          <a:effectLst/>
        </p:spPr>
        <p:txBody>
          <a:bodyPr>
            <a:noAutofit/>
          </a:bodyPr>
          <a:lstStyle>
            <a:lvl1pPr marL="696938" indent="-497814" algn="l">
              <a:defRPr sz="59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534"/>
            <a:ext cx="7485380" cy="3831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6" y="415130"/>
            <a:ext cx="2406015" cy="577551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66" y="806535"/>
            <a:ext cx="5647583" cy="53966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535"/>
            <a:ext cx="7485380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4297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09" y="2395445"/>
            <a:ext cx="6977684" cy="2671851"/>
          </a:xfrm>
          <a:effectLst/>
        </p:spPr>
        <p:txBody>
          <a:bodyPr anchor="b"/>
          <a:lstStyle>
            <a:lvl1pPr algn="r">
              <a:defRPr sz="5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31" y="5079996"/>
            <a:ext cx="6982161" cy="921133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497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2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4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2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0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8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6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534"/>
            <a:ext cx="3913784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535"/>
            <a:ext cx="3913784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536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97814" indent="0">
              <a:buNone/>
              <a:defRPr sz="2200" b="1"/>
            </a:lvl2pPr>
            <a:lvl3pPr marL="995627" indent="0">
              <a:buNone/>
              <a:defRPr sz="2000" b="1"/>
            </a:lvl3pPr>
            <a:lvl4pPr marL="1493441" indent="0">
              <a:buNone/>
              <a:defRPr sz="1700" b="1"/>
            </a:lvl4pPr>
            <a:lvl5pPr marL="1991254" indent="0">
              <a:buNone/>
              <a:defRPr sz="1700" b="1"/>
            </a:lvl5pPr>
            <a:lvl6pPr marL="2489068" indent="0">
              <a:buNone/>
              <a:defRPr sz="1700" b="1"/>
            </a:lvl6pPr>
            <a:lvl7pPr marL="2986881" indent="0">
              <a:buNone/>
              <a:defRPr sz="1700" b="1"/>
            </a:lvl7pPr>
            <a:lvl8pPr marL="3484696" indent="0">
              <a:buNone/>
              <a:defRPr sz="1700" b="1"/>
            </a:lvl8pPr>
            <a:lvl9pPr marL="3982509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3927"/>
            <a:ext cx="3913784" cy="30245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2" y="806536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97814" indent="0">
              <a:buNone/>
              <a:defRPr sz="2200" b="1"/>
            </a:lvl2pPr>
            <a:lvl3pPr marL="995627" indent="0">
              <a:buNone/>
              <a:defRPr sz="2000" b="1"/>
            </a:lvl3pPr>
            <a:lvl4pPr marL="1493441" indent="0">
              <a:buNone/>
              <a:defRPr sz="1700" b="1"/>
            </a:lvl4pPr>
            <a:lvl5pPr marL="1991254" indent="0">
              <a:buNone/>
              <a:defRPr sz="1700" b="1"/>
            </a:lvl5pPr>
            <a:lvl6pPr marL="2489068" indent="0">
              <a:buNone/>
              <a:defRPr sz="1700" b="1"/>
            </a:lvl6pPr>
            <a:lvl7pPr marL="2986881" indent="0">
              <a:buNone/>
              <a:defRPr sz="1700" b="1"/>
            </a:lvl7pPr>
            <a:lvl8pPr marL="3484696" indent="0">
              <a:buNone/>
              <a:defRPr sz="1700" b="1"/>
            </a:lvl8pPr>
            <a:lvl9pPr marL="3982509" indent="0">
              <a:buNone/>
              <a:defRPr sz="1700" b="1"/>
            </a:lvl9pPr>
          </a:lstStyle>
          <a:p>
            <a:pPr marL="0" lvl="0" indent="0" algn="ctr" defTabSz="995627" rtl="0" eaLnBrk="1" latinLnBrk="0" hangingPunct="1">
              <a:spcBef>
                <a:spcPct val="20000"/>
              </a:spcBef>
              <a:spcAft>
                <a:spcPts val="327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8" y="1542499"/>
            <a:ext cx="3913784" cy="30245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7" y="2436410"/>
            <a:ext cx="4252199" cy="1387547"/>
          </a:xfrm>
          <a:effectLst/>
        </p:spPr>
        <p:txBody>
          <a:bodyPr anchor="b">
            <a:noAutofit/>
          </a:bodyPr>
          <a:lstStyle>
            <a:lvl1pPr marL="248907" indent="-248907" algn="l">
              <a:defRPr sz="30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2" y="806536"/>
            <a:ext cx="4697758" cy="5396667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7" y="3856489"/>
            <a:ext cx="3962849" cy="2358918"/>
          </a:xfrm>
        </p:spPr>
        <p:txBody>
          <a:bodyPr/>
          <a:lstStyle>
            <a:lvl1pPr marL="0" indent="0">
              <a:buNone/>
              <a:defRPr sz="1500"/>
            </a:lvl1pPr>
            <a:lvl2pPr marL="497814" indent="0">
              <a:buNone/>
              <a:defRPr sz="1300"/>
            </a:lvl2pPr>
            <a:lvl3pPr marL="995627" indent="0">
              <a:buNone/>
              <a:defRPr sz="1100"/>
            </a:lvl3pPr>
            <a:lvl4pPr marL="1493441" indent="0">
              <a:buNone/>
              <a:defRPr sz="1000"/>
            </a:lvl4pPr>
            <a:lvl5pPr marL="1991254" indent="0">
              <a:buNone/>
              <a:defRPr sz="1000"/>
            </a:lvl5pPr>
            <a:lvl6pPr marL="2489068" indent="0">
              <a:buNone/>
              <a:defRPr sz="1000"/>
            </a:lvl6pPr>
            <a:lvl7pPr marL="2986881" indent="0">
              <a:buNone/>
              <a:defRPr sz="1000"/>
            </a:lvl7pPr>
            <a:lvl8pPr marL="3484696" indent="0">
              <a:buNone/>
              <a:defRPr sz="1000"/>
            </a:lvl8pPr>
            <a:lvl9pPr marL="3982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4297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8" y="1260212"/>
            <a:ext cx="4812030" cy="344855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497814" indent="0">
              <a:buNone/>
              <a:defRPr sz="3000"/>
            </a:lvl2pPr>
            <a:lvl3pPr marL="995627" indent="0">
              <a:buNone/>
              <a:defRPr sz="2600"/>
            </a:lvl3pPr>
            <a:lvl4pPr marL="1493441" indent="0">
              <a:buNone/>
              <a:defRPr sz="2200"/>
            </a:lvl4pPr>
            <a:lvl5pPr marL="1991254" indent="0">
              <a:buNone/>
              <a:defRPr sz="2200"/>
            </a:lvl5pPr>
            <a:lvl6pPr marL="2489068" indent="0">
              <a:buNone/>
              <a:defRPr sz="2200"/>
            </a:lvl6pPr>
            <a:lvl7pPr marL="2986881" indent="0">
              <a:buNone/>
              <a:defRPr sz="2200"/>
            </a:lvl7pPr>
            <a:lvl8pPr marL="3484696" indent="0">
              <a:buNone/>
              <a:defRPr sz="2200"/>
            </a:lvl8pPr>
            <a:lvl9pPr marL="3982509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2" y="1114108"/>
            <a:ext cx="4320061" cy="2384830"/>
          </a:xfrm>
        </p:spPr>
        <p:txBody>
          <a:bodyPr anchor="b"/>
          <a:lstStyle>
            <a:lvl1pPr marL="199125" indent="-199125">
              <a:buFont typeface="Georgia" pitchFamily="18" charset="0"/>
              <a:buChar char="*"/>
              <a:defRPr sz="1700"/>
            </a:lvl1pPr>
            <a:lvl2pPr marL="497814" indent="0">
              <a:buNone/>
              <a:defRPr sz="1300"/>
            </a:lvl2pPr>
            <a:lvl3pPr marL="995627" indent="0">
              <a:buNone/>
              <a:defRPr sz="1100"/>
            </a:lvl3pPr>
            <a:lvl4pPr marL="1493441" indent="0">
              <a:buNone/>
              <a:defRPr sz="1000"/>
            </a:lvl4pPr>
            <a:lvl5pPr marL="1991254" indent="0">
              <a:buNone/>
              <a:defRPr sz="1000"/>
            </a:lvl5pPr>
            <a:lvl6pPr marL="2489068" indent="0">
              <a:buNone/>
              <a:defRPr sz="1000"/>
            </a:lvl6pPr>
            <a:lvl7pPr marL="2986881" indent="0">
              <a:buNone/>
              <a:defRPr sz="1000"/>
            </a:lvl7pPr>
            <a:lvl8pPr marL="3484696" indent="0">
              <a:buNone/>
              <a:defRPr sz="1000"/>
            </a:lvl8pPr>
            <a:lvl9pPr marL="3982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99" y="4922232"/>
            <a:ext cx="7465194" cy="1260211"/>
          </a:xfrm>
        </p:spPr>
        <p:txBody>
          <a:bodyPr anchor="b">
            <a:noAutofit/>
          </a:bodyPr>
          <a:lstStyle>
            <a:lvl1pPr algn="l">
              <a:defRPr sz="5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8940"/>
            <a:ext cx="10693400" cy="193232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89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4731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2" tIns="49782" rIns="99562" bIns="4978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2" y="4820519"/>
            <a:ext cx="7616020" cy="1260211"/>
          </a:xfrm>
          <a:prstGeom prst="rect">
            <a:avLst/>
          </a:prstGeom>
          <a:effectLst/>
        </p:spPr>
        <p:txBody>
          <a:bodyPr vert="horz" lIns="99562" tIns="49782" rIns="99562" bIns="49782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7351"/>
            <a:ext cx="7485380" cy="3831040"/>
          </a:xfrm>
          <a:prstGeom prst="rect">
            <a:avLst/>
          </a:prstGeom>
        </p:spPr>
        <p:txBody>
          <a:bodyPr vert="horz" lIns="99562" tIns="49782" rIns="99562" bIns="4978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805140"/>
            <a:ext cx="2940685" cy="402567"/>
          </a:xfrm>
          <a:prstGeom prst="rect">
            <a:avLst/>
          </a:prstGeom>
        </p:spPr>
        <p:txBody>
          <a:bodyPr vert="horz" lIns="99562" tIns="49782" rIns="99562" bIns="49782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72" y="6805140"/>
            <a:ext cx="3920914" cy="402567"/>
          </a:xfrm>
          <a:prstGeom prst="rect">
            <a:avLst/>
          </a:prstGeom>
        </p:spPr>
        <p:txBody>
          <a:bodyPr vert="horz" lIns="99562" tIns="49782" rIns="99562" bIns="49782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83" y="6805140"/>
            <a:ext cx="2138680" cy="402567"/>
          </a:xfrm>
          <a:prstGeom prst="rect">
            <a:avLst/>
          </a:prstGeom>
        </p:spPr>
        <p:txBody>
          <a:bodyPr vert="horz" lIns="99562" tIns="49782" rIns="99562" bIns="49782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48470" indent="-348470" algn="r" defTabSz="995627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0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8907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97376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6065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94753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13353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2042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40599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489068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17625" indent="-199125" algn="l" defTabSz="995627" rtl="0" eaLnBrk="1" latinLnBrk="0" hangingPunct="1">
        <a:spcBef>
          <a:spcPct val="20000"/>
        </a:spcBef>
        <a:spcAft>
          <a:spcPts val="327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14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27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441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254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068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881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696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509" algn="l" defTabSz="99562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36267" y="714321"/>
            <a:ext cx="3002070" cy="5337867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89"/>
              </a:spcAft>
            </a:pPr>
            <a:r>
              <a:rPr lang="ru-RU" sz="1400" b="1" dirty="0" smtClean="0">
                <a:ea typeface="Calibri"/>
                <a:cs typeface="Times New Roman"/>
              </a:rPr>
              <a:t>Будьте внимательны и предусмотрительны, подавайте ребенку ПРАВИЛЬНЫЕ примеры!</a:t>
            </a:r>
          </a:p>
          <a:p>
            <a:pPr algn="ctr">
              <a:lnSpc>
                <a:spcPct val="115000"/>
              </a:lnSpc>
              <a:spcAft>
                <a:spcPts val="1089"/>
              </a:spcAft>
            </a:pPr>
            <a:r>
              <a:rPr lang="ru-RU" sz="1400" b="1" dirty="0" smtClean="0">
                <a:ea typeface="Calibri"/>
                <a:cs typeface="Times New Roman"/>
              </a:rPr>
              <a:t>Объясняйте ребенку все опасности и возможные последствия необдуманных действий и поступков!</a:t>
            </a:r>
          </a:p>
          <a:p>
            <a:pPr algn="ctr">
              <a:lnSpc>
                <a:spcPct val="115000"/>
              </a:lnSpc>
              <a:spcAft>
                <a:spcPts val="1089"/>
              </a:spcAft>
            </a:pPr>
            <a:r>
              <a:rPr lang="ru-RU" sz="1400" b="1" dirty="0" smtClean="0">
                <a:ea typeface="Calibri"/>
                <a:cs typeface="Times New Roman"/>
              </a:rPr>
              <a:t>Помните, чтобы уберечь ребенка от травм, лучшее, что могут сделать родители, - это занять его интересными делами. Если школьник будет иметь хобби, а также знать, что ему необходимо выполнить какую-либо работу по дому, появится надежда, что он не будет пренебрегать запретами родителей и СОХРАНИТ СВОЮ ЖИЗНЬ И ЗДОРОВЬЕ!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6" name="Picture 2" descr="http://www.kommersant.ru/photo/archive/GetPhotoFileHandler.ashx?id=747286&amp;Type=90&amp;NoLog=1&amp;uid=197&amp;filepath=/KomPhotoL/2009/05/KVR_000164_00094_1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61" y="4863887"/>
            <a:ext cx="3000917" cy="225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115098" y="489411"/>
            <a:ext cx="3578302" cy="839200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4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CooperBlack" pitchFamily="18" charset="-52"/>
              </a:rPr>
              <a:t>ПАМЯТКА</a:t>
            </a:r>
            <a:endParaRPr lang="ru-RU" sz="4800" b="1" spc="54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CooperBlack" pitchFamily="18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50689" y="1327674"/>
            <a:ext cx="3578302" cy="592979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4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CooperBlack" pitchFamily="18" charset="-52"/>
              </a:rPr>
              <a:t>для родителей</a:t>
            </a:r>
            <a:endParaRPr lang="ru-RU" sz="3200" b="1" spc="54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CooperBlack" pitchFamily="18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15569" y="2073053"/>
            <a:ext cx="3578302" cy="2562749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4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CooperBlack" pitchFamily="18" charset="-52"/>
              </a:rPr>
              <a:t>об </a:t>
            </a:r>
            <a:r>
              <a:rPr lang="ru-RU" sz="3200" b="1" spc="54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CooperBlack" pitchFamily="18" charset="-52"/>
              </a:rPr>
              <a:t>ОПАСНОСТИ </a:t>
            </a:r>
            <a:r>
              <a:rPr lang="ru-RU" sz="3200" b="1" spc="54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CooperBlack" pitchFamily="18" charset="-52"/>
              </a:rPr>
              <a:t>игр детей на стройках и недостроенных объектах</a:t>
            </a:r>
            <a:endParaRPr lang="ru-RU" sz="3200" b="1" spc="54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CooperBlack" pitchFamily="18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8148" y="3363247"/>
            <a:ext cx="3184350" cy="531423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Химия и строительные материалы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3264" y="714321"/>
            <a:ext cx="3002070" cy="2648926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Оставленный без присмотра инструмент манит детей. Малыши могут поранить себя по незнанию, а подростков часто губит самоуверенность! 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Важно, чтобы развивающие занятия проводили сами родители, внимательно наблюдая за степенью готовности ребенка к освоению простейших инструментов. Одновременно необходимо учить ребенка технике безопасности!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3264" y="182898"/>
            <a:ext cx="3184350" cy="531423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Строительная техника и оборудование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4404" y="3894670"/>
            <a:ext cx="3002070" cy="3286024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5250" lvl="0" indent="180000" algn="just">
              <a:lnSpc>
                <a:spcPct val="115000"/>
              </a:lnSpc>
            </a:pPr>
            <a:r>
              <a:rPr lang="ru-RU" sz="1200" b="1" dirty="0" err="1" smtClean="0">
                <a:ea typeface="Calibri"/>
                <a:cs typeface="Times New Roman"/>
              </a:rPr>
              <a:t>Огнебиозащитные</a:t>
            </a:r>
            <a:r>
              <a:rPr lang="ru-RU" sz="1200" b="1" dirty="0" smtClean="0">
                <a:ea typeface="Calibri"/>
                <a:cs typeface="Times New Roman"/>
              </a:rPr>
              <a:t> средства для пропитки древесины, лаки и краски, эмали и растворители – потенциально опасны для детей!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На заброшенных объектах обработанные строительные элементы могут находиться где угодно, иметь свободный доступ. 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С самого раннего детства внушайте ребенку, что неизвестные продукты, как бы соблазнительно они ни выглядели, в какой бы красочной упаковке ни находились, употреблять в пищу и пить нельзя!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72387" y="290619"/>
            <a:ext cx="3578302" cy="377535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1307"/>
              </a:spcAft>
            </a:pPr>
            <a:r>
              <a:rPr lang="ru-RU" sz="1800" b="1" spc="54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Уважаемые родители!</a:t>
            </a:r>
            <a:endParaRPr lang="ru-RU" b="1" spc="54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4" t="38474" r="39839" b="42275"/>
          <a:stretch/>
        </p:blipFill>
        <p:spPr bwMode="auto">
          <a:xfrm>
            <a:off x="4482604" y="6307627"/>
            <a:ext cx="2034199" cy="107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78148" y="7114577"/>
            <a:ext cx="272980" cy="254425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1000" dirty="0" smtClean="0">
                <a:solidFill>
                  <a:prstClr val="black"/>
                </a:solidFill>
                <a:ea typeface="Calibri"/>
                <a:cs typeface="Times New Roman"/>
              </a:rPr>
              <a:t>5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78548" y="7114576"/>
            <a:ext cx="272980" cy="269813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1100" dirty="0" smtClean="0">
                <a:solidFill>
                  <a:srgbClr val="002060"/>
                </a:solidFill>
                <a:ea typeface="Calibri"/>
                <a:cs typeface="Times New Roman"/>
              </a:rPr>
              <a:t>6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819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10861" y="149167"/>
            <a:ext cx="3578302" cy="315980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Aft>
                <a:spcPts val="1307"/>
              </a:spcAft>
            </a:pPr>
            <a:r>
              <a:rPr lang="ru-RU" sz="1400" b="1" spc="54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Уважаемые родители!</a:t>
            </a:r>
            <a:endParaRPr lang="ru-RU" sz="1600" b="1" spc="54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9310" y="136483"/>
            <a:ext cx="3578302" cy="315980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4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что следует обратить внимание!</a:t>
            </a:r>
            <a:endParaRPr lang="ru-RU" sz="1400" b="1" spc="54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8134" y="437890"/>
            <a:ext cx="3002070" cy="6790060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Ни для кого не секрет, что на территории страны продолжается строительство разнообразных объектов! В населенных пунктах возникают новые стройки, а также остаются объекты, незавершенные строительством. Иногда и сами граждане организуют стройки на своих земельных участках.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Да, теоретически детям не место на стройке, но реалии есть реалии! Родители берут детей с собой в поездку на строящуюся дачу, иногда дети живут рядом со стройкой или с объектом, незавершенным строительством.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Безусловно, желание детей гулять на улице, на свежем воздухе, а не сидеть дома – похвально! Но игры на стройках таят в себе немало угроз для жизни и здоровья Ваших детей! 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solidFill>
                  <a:prstClr val="black"/>
                </a:solidFill>
                <a:ea typeface="Calibri"/>
                <a:cs typeface="Times New Roman"/>
              </a:rPr>
              <a:t>К сожалению, зафиксированы случаи как получения тяжкого вреда здоровью детей, так и их гибели в результате нахождения на заброшенных недостроенных объектах.</a:t>
            </a:r>
          </a:p>
          <a:p>
            <a:pPr marL="95250" lvl="0" indent="180000" algn="ctr">
              <a:lnSpc>
                <a:spcPct val="115000"/>
              </a:lnSpc>
            </a:pPr>
            <a:r>
              <a:rPr lang="ru-RU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Обеспечение безопасности детей – важнейшая задача любого родителя!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912195" y="540271"/>
            <a:ext cx="3184350" cy="315980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Падения и травмы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67426" y="843221"/>
            <a:ext cx="3002070" cy="4347853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На первом месте среди опасностей, подстерегающих ребенка на стройках, стоят травмы, связанные с падениями.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Это может быть траншея для фундамента, свободно брошенная доска над высотой или просто забытая чурка, любой предмет, о который легко споткнуться! Ребенок может упасть, а падение может повлечь серьезные травмы!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Не отпускайте ребенка бегать по месту строительства одного, всегда держите его за руку вблизи от потенциально опасных мест, постоянно объясняйте и проговаривайте ему всю опасность игр там.</a:t>
            </a:r>
          </a:p>
          <a:p>
            <a:pPr marL="95250" lvl="0" indent="180000" algn="just">
              <a:lnSpc>
                <a:spcPct val="115000"/>
              </a:lnSpc>
            </a:pPr>
            <a:endParaRPr lang="ru-RU" sz="1200" b="1" dirty="0" smtClean="0">
              <a:ea typeface="Calibri"/>
              <a:cs typeface="Times New Roman"/>
            </a:endParaRPr>
          </a:p>
          <a:p>
            <a:pPr marL="95250" lvl="0" indent="180000" algn="just">
              <a:lnSpc>
                <a:spcPct val="115000"/>
              </a:lnSpc>
            </a:pPr>
            <a:endParaRPr lang="ru-RU" sz="1200" b="1" dirty="0" smtClean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6" t="35080" r="57418" b="38317"/>
          <a:stretch/>
        </p:blipFill>
        <p:spPr bwMode="auto">
          <a:xfrm>
            <a:off x="4567150" y="4687015"/>
            <a:ext cx="1931678" cy="25409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549678" y="149167"/>
            <a:ext cx="3184350" cy="315980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ea typeface="Calibri"/>
                <a:cs typeface="Times New Roman"/>
              </a:rPr>
              <a:t>Электрическая безопасность</a:t>
            </a:r>
            <a:endParaRPr lang="ru-RU" sz="1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21798" y="553219"/>
            <a:ext cx="3002070" cy="5409682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Современное строительство невозможно представить себе без электричества. На заброшенных объектах опасность представляют любые </a:t>
            </a:r>
            <a:r>
              <a:rPr lang="ru-RU" sz="1200" b="1" dirty="0" err="1" smtClean="0">
                <a:ea typeface="Calibri"/>
                <a:cs typeface="Times New Roman"/>
              </a:rPr>
              <a:t>электрокабели</a:t>
            </a:r>
            <a:r>
              <a:rPr lang="ru-RU" sz="1200" b="1" dirty="0" smtClean="0">
                <a:ea typeface="Calibri"/>
                <a:cs typeface="Times New Roman"/>
              </a:rPr>
              <a:t>, так как нет уверенности в том, что они обесточены.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На действующих стройках опасность представляет и электрооборудование!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Любое неосторожное действие может обернуться серьезной термической травмой при коротком замыкании!</a:t>
            </a:r>
          </a:p>
          <a:p>
            <a:pPr marL="95250" lvl="0" indent="180000" algn="just">
              <a:lnSpc>
                <a:spcPct val="115000"/>
              </a:lnSpc>
            </a:pPr>
            <a:r>
              <a:rPr lang="ru-RU" sz="1200" b="1" dirty="0" smtClean="0">
                <a:ea typeface="Calibri"/>
                <a:cs typeface="Times New Roman"/>
              </a:rPr>
              <a:t>Не ленитесь привести в безопасное состояние все электрические сети, если сами осуществляете строительство, и постоянно напоминайте ребенку о том, чтобы ни при каких условиях он не трогал оголенные провода, самостоятельно не включал электрические приборы!</a:t>
            </a:r>
          </a:p>
          <a:p>
            <a:pPr marL="95250" lvl="0" indent="180000" algn="just">
              <a:lnSpc>
                <a:spcPct val="115000"/>
              </a:lnSpc>
            </a:pPr>
            <a:endParaRPr lang="ru-RU" sz="1200" b="1" dirty="0" smtClean="0">
              <a:ea typeface="Calibri"/>
              <a:cs typeface="Times New Roman"/>
            </a:endParaRPr>
          </a:p>
          <a:p>
            <a:pPr marL="95250" lvl="0" indent="180000" algn="just">
              <a:lnSpc>
                <a:spcPct val="115000"/>
              </a:lnSpc>
            </a:pPr>
            <a:endParaRPr lang="ru-RU" sz="1200" b="1" dirty="0" smtClean="0">
              <a:ea typeface="Calibri"/>
              <a:cs typeface="Times New Roman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7" t="26252" r="36869" b="29737"/>
          <a:stretch/>
        </p:blipFill>
        <p:spPr bwMode="auto">
          <a:xfrm>
            <a:off x="8068625" y="5459803"/>
            <a:ext cx="1886587" cy="17681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21192" y="7100737"/>
            <a:ext cx="272980" cy="254425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1000" dirty="0" smtClean="0">
                <a:solidFill>
                  <a:prstClr val="black"/>
                </a:solidFill>
                <a:ea typeface="Calibri"/>
                <a:cs typeface="Times New Roman"/>
              </a:rPr>
              <a:t>2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059461" y="7095823"/>
            <a:ext cx="272980" cy="254425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1000" dirty="0" smtClean="0">
                <a:solidFill>
                  <a:prstClr val="black"/>
                </a:solidFill>
                <a:ea typeface="Calibri"/>
                <a:cs typeface="Times New Roman"/>
              </a:rPr>
              <a:t>3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605741" y="7095822"/>
            <a:ext cx="272980" cy="254425"/>
          </a:xfrm>
          <a:prstGeom prst="rect">
            <a:avLst/>
          </a:prstGeom>
          <a:noFill/>
        </p:spPr>
        <p:txBody>
          <a:bodyPr wrap="square" lIns="99562" tIns="49782" rIns="99562" bIns="49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1000" dirty="0">
                <a:solidFill>
                  <a:prstClr val="black"/>
                </a:solidFill>
                <a:ea typeface="Calibri"/>
                <a:cs typeface="Times New Roman"/>
              </a:rPr>
              <a:t>4</a:t>
            </a:r>
            <a:endParaRPr lang="ru-RU" sz="11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3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574</Words>
  <Application>Microsoft Office PowerPoint</Application>
  <PresentationFormat>Произвольный</PresentationFormat>
  <Paragraphs>38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user</cp:lastModifiedBy>
  <cp:revision>52</cp:revision>
  <cp:lastPrinted>2016-10-17T04:56:28Z</cp:lastPrinted>
  <dcterms:modified xsi:type="dcterms:W3CDTF">2020-06-03T09:47:31Z</dcterms:modified>
</cp:coreProperties>
</file>